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/>
  <p:slideViewPr>
    <p:cSldViewPr>
      <p:cViewPr>
        <p:scale>
          <a:sx n="100" d="100"/>
          <a:sy n="100" d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ableStyles" Target="tableStyles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slide" Target="slides/slide16.xml"/><Relationship Id="rId27" Type="http://schemas.openxmlformats.org/officeDocument/2006/relationships/slide" Target="slides/slide17.xml"/><Relationship Id="rId28" Type="http://schemas.openxmlformats.org/officeDocument/2006/relationships/slide" Target="slides/slide18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200"/>
      </a:lvl1pPr>
    </p:titleStyle>
    <p:bodyStyle>
      <a:lvl1pPr>
        <a:defRPr sz="2000"/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3" name="Forme"/>
          <p:cNvSpPr/>
          <p:nvPr/>
        </p:nvSpPr>
        <p:spPr>
          <a:xfrm>
            <a:off x="711200" y="1905000"/>
            <a:ext cx="1016000" cy="762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4" name="Forme"/>
          <p:cNvSpPr/>
          <p:nvPr/>
        </p:nvSpPr>
        <p:spPr>
          <a:xfrm>
            <a:off x="635000" y="558800"/>
            <a:ext cx="1828800" cy="711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5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711200" y="635000"/>
            <a:ext cx="1676400" cy="558800"/>
          </a:xfrm>
          <a:prstGeom prst="rect">
            <a:avLst/>
          </a:prstGeom>
        </p:spPr>
      </p:pic>
      <p:sp>
        <p:nvSpPr>
          <p:cNvPr id="6" name="Texte"/>
          <p:cNvSpPr txBox="1"/>
          <p:nvPr/>
        </p:nvSpPr>
        <p:spPr>
          <a:xfrm>
            <a:off x="711200" y="2184400"/>
            <a:ext cx="10007600" cy="2032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4000" b="1" dirty="0">
                <a:solidFill>
                  <a:srgbClr val="FFFFFF"/>
                </a:solidFill>
              </a:rPr>
              <a:t>Trouver un produit gagnant en e-commerce</a:t>
            </a:r>
          </a:p>
        </p:txBody>
      </p:sp>
      <p:sp>
        <p:nvSpPr>
          <p:cNvPr id="7" name="Texte"/>
          <p:cNvSpPr txBox="1"/>
          <p:nvPr/>
        </p:nvSpPr>
        <p:spPr>
          <a:xfrm>
            <a:off x="711200" y="4318000"/>
            <a:ext cx="8356600" cy="1143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800" b="0" dirty="0">
                <a:solidFill>
                  <a:srgbClr val="FFFFFF"/>
                </a:solidFill>
              </a:rPr>
              <a:t>Méthode pratique et structurée pour identifier des produits à fort potentiel</a:t>
            </a:r>
          </a:p>
        </p:txBody>
      </p:sp>
      <p:sp>
        <p:nvSpPr>
          <p:cNvPr id="8" name="Texte"/>
          <p:cNvSpPr txBox="1"/>
          <p:nvPr/>
        </p:nvSpPr>
        <p:spPr>
          <a:xfrm>
            <a:off x="711200" y="5969000"/>
            <a:ext cx="5080000" cy="3048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300" b="1" dirty="0">
                <a:solidFill>
                  <a:srgbClr val="FFFFFF"/>
                </a:solidFill>
              </a:rPr>
              <a:t>Atelier Nova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193E"/>
          </a:solidFill>
          <a:ln>
            <a:noFill/>
          </a:ln>
        </p:spPr>
      </p:sp>
      <p:sp>
        <p:nvSpPr>
          <p:cNvPr id="10" name="Texte"/>
          <p:cNvSpPr txBox="1"/>
          <p:nvPr/>
        </p:nvSpPr>
        <p:spPr>
          <a:xfrm>
            <a:off x="711200" y="2032000"/>
            <a:ext cx="10769600" cy="381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500" b="1" dirty="0">
                <a:solidFill>
                  <a:srgbClr val="FFB703"/>
                </a:solidFill>
              </a:rPr>
              <a:t>PRÉSENTATION · 3 min</a:t>
            </a:r>
          </a:p>
        </p:txBody>
      </p:sp>
      <p:sp>
        <p:nvSpPr>
          <p:cNvPr id="11" name="Texte"/>
          <p:cNvSpPr txBox="1"/>
          <p:nvPr/>
        </p:nvSpPr>
        <p:spPr>
          <a:xfrm>
            <a:off x="711200" y="2540000"/>
            <a:ext cx="9753600" cy="228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600" b="1" dirty="0">
                <a:solidFill>
                  <a:srgbClr val="FFFFFF"/>
                </a:solidFill>
              </a:rPr>
              <a:t>Comprendre les fondations de la recherche produit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F4"/>
          </a:solidFill>
          <a:ln>
            <a:noFill/>
          </a:ln>
        </p:spPr>
      </p:sp>
      <p:sp>
        <p:nvSpPr>
          <p:cNvPr id="13" name="Forme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14" name="Forme"/>
          <p:cNvSpPr/>
          <p:nvPr/>
        </p:nvSpPr>
        <p:spPr>
          <a:xfrm>
            <a:off x="0" y="127000"/>
            <a:ext cx="12192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15" name="Forme"/>
          <p:cNvSpPr/>
          <p:nvPr/>
        </p:nvSpPr>
        <p:spPr>
          <a:xfrm>
            <a:off x="10261600" y="330200"/>
            <a:ext cx="1219200" cy="50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16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10337800" y="406400"/>
            <a:ext cx="1066800" cy="355600"/>
          </a:xfrm>
          <a:prstGeom prst="rect">
            <a:avLst/>
          </a:prstGeom>
        </p:spPr>
      </p:pic>
      <p:sp>
        <p:nvSpPr>
          <p:cNvPr id="17" name="Texte"/>
          <p:cNvSpPr txBox="1"/>
          <p:nvPr/>
        </p:nvSpPr>
        <p:spPr>
          <a:xfrm>
            <a:off x="711200" y="43180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000" b="1" dirty="0">
                <a:solidFill>
                  <a:srgbClr val="1A1D47"/>
                </a:solidFill>
              </a:rPr>
              <a:t>PRÉSENTATION</a:t>
            </a:r>
          </a:p>
        </p:txBody>
      </p:sp>
      <p:sp>
        <p:nvSpPr>
          <p:cNvPr id="18" name="Texte"/>
          <p:cNvSpPr txBox="1"/>
          <p:nvPr/>
        </p:nvSpPr>
        <p:spPr>
          <a:xfrm>
            <a:off x="711200" y="711200"/>
            <a:ext cx="8229600" cy="101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000" b="1" dirty="0">
                <a:solidFill>
                  <a:srgbClr val="1D2433"/>
                </a:solidFill>
              </a:rPr>
              <a:t>Introduction au module e-commerce</a:t>
            </a:r>
          </a:p>
        </p:txBody>
      </p:sp>
      <p:sp>
        <p:nvSpPr>
          <p:cNvPr id="19" name="Texte"/>
          <p:cNvSpPr txBox="1"/>
          <p:nvPr/>
        </p:nvSpPr>
        <p:spPr>
          <a:xfrm>
            <a:off x="711200" y="1905000"/>
            <a:ext cx="8610600" cy="4064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Comprendre le rôle clé d'un bon produit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Méthode claire et réaliste pour débuter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Démonter l'idée reçue du produit miracle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F4"/>
          </a:solidFill>
          <a:ln>
            <a:noFill/>
          </a:ln>
        </p:spPr>
      </p:sp>
      <p:sp>
        <p:nvSpPr>
          <p:cNvPr id="21" name="Forme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22" name="Forme"/>
          <p:cNvSpPr/>
          <p:nvPr/>
        </p:nvSpPr>
        <p:spPr>
          <a:xfrm>
            <a:off x="0" y="127000"/>
            <a:ext cx="12192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23" name="Forme"/>
          <p:cNvSpPr/>
          <p:nvPr/>
        </p:nvSpPr>
        <p:spPr>
          <a:xfrm>
            <a:off x="10261600" y="330200"/>
            <a:ext cx="1219200" cy="50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24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10337800" y="406400"/>
            <a:ext cx="1066800" cy="355600"/>
          </a:xfrm>
          <a:prstGeom prst="rect">
            <a:avLst/>
          </a:prstGeom>
        </p:spPr>
      </p:pic>
      <p:sp>
        <p:nvSpPr>
          <p:cNvPr id="25" name="Texte"/>
          <p:cNvSpPr txBox="1"/>
          <p:nvPr/>
        </p:nvSpPr>
        <p:spPr>
          <a:xfrm>
            <a:off x="711200" y="43180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000" b="1" dirty="0">
                <a:solidFill>
                  <a:srgbClr val="1A1D47"/>
                </a:solidFill>
              </a:rPr>
              <a:t>PRÉSENTATION</a:t>
            </a:r>
          </a:p>
        </p:txBody>
      </p:sp>
      <p:sp>
        <p:nvSpPr>
          <p:cNvPr id="26" name="Texte"/>
          <p:cNvSpPr txBox="1"/>
          <p:nvPr/>
        </p:nvSpPr>
        <p:spPr>
          <a:xfrm>
            <a:off x="711200" y="711200"/>
            <a:ext cx="8229600" cy="101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000" b="1" dirty="0">
                <a:solidFill>
                  <a:srgbClr val="1D2433"/>
                </a:solidFill>
              </a:rPr>
              <a:t>Les critères de base d'un bon produit</a:t>
            </a:r>
          </a:p>
        </p:txBody>
      </p:sp>
      <p:sp>
        <p:nvSpPr>
          <p:cNvPr id="27" name="Texte"/>
          <p:cNvSpPr txBox="1"/>
          <p:nvPr/>
        </p:nvSpPr>
        <p:spPr>
          <a:xfrm>
            <a:off x="711200" y="1905000"/>
            <a:ext cx="8610600" cy="4064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Répondre à un besoin précis du marché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Résoudre un problème concret au quotidien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Apporter une valeur ajoutée incontestable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F4"/>
          </a:solidFill>
          <a:ln>
            <a:noFill/>
          </a:ln>
        </p:spPr>
      </p:sp>
      <p:sp>
        <p:nvSpPr>
          <p:cNvPr id="29" name="Forme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30" name="Forme"/>
          <p:cNvSpPr/>
          <p:nvPr/>
        </p:nvSpPr>
        <p:spPr>
          <a:xfrm>
            <a:off x="0" y="127000"/>
            <a:ext cx="12192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31" name="Forme"/>
          <p:cNvSpPr/>
          <p:nvPr/>
        </p:nvSpPr>
        <p:spPr>
          <a:xfrm>
            <a:off x="10261600" y="330200"/>
            <a:ext cx="1219200" cy="50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32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10337800" y="406400"/>
            <a:ext cx="1066800" cy="355600"/>
          </a:xfrm>
          <a:prstGeom prst="rect">
            <a:avLst/>
          </a:prstGeom>
        </p:spPr>
      </p:pic>
      <p:sp>
        <p:nvSpPr>
          <p:cNvPr id="33" name="Texte"/>
          <p:cNvSpPr txBox="1"/>
          <p:nvPr/>
        </p:nvSpPr>
        <p:spPr>
          <a:xfrm>
            <a:off x="711200" y="43180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000" b="1" dirty="0">
                <a:solidFill>
                  <a:srgbClr val="1A1D47"/>
                </a:solidFill>
              </a:rPr>
              <a:t>PRÉSENTATION</a:t>
            </a:r>
          </a:p>
        </p:txBody>
      </p:sp>
      <p:sp>
        <p:nvSpPr>
          <p:cNvPr id="34" name="Texte"/>
          <p:cNvSpPr txBox="1"/>
          <p:nvPr/>
        </p:nvSpPr>
        <p:spPr>
          <a:xfrm>
            <a:off x="711200" y="711200"/>
            <a:ext cx="8229600" cy="101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000" b="1" dirty="0">
                <a:solidFill>
                  <a:srgbClr val="1D2433"/>
                </a:solidFill>
              </a:rPr>
              <a:t>Préparer sa recherche efficacement</a:t>
            </a:r>
          </a:p>
        </p:txBody>
      </p:sp>
      <p:sp>
        <p:nvSpPr>
          <p:cNvPr id="35" name="Texte"/>
          <p:cNvSpPr txBox="1"/>
          <p:nvPr/>
        </p:nvSpPr>
        <p:spPr>
          <a:xfrm>
            <a:off x="711200" y="1905000"/>
            <a:ext cx="8610600" cy="4064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Vérifier la robustesse et la logistique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Identifier une audience cible accessible en ligne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Éviter les pertes de temps inutiles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193E"/>
          </a:solidFill>
          <a:ln>
            <a:noFill/>
          </a:ln>
        </p:spPr>
      </p:sp>
      <p:sp>
        <p:nvSpPr>
          <p:cNvPr id="37" name="Texte"/>
          <p:cNvSpPr txBox="1"/>
          <p:nvPr/>
        </p:nvSpPr>
        <p:spPr>
          <a:xfrm>
            <a:off x="711200" y="2032000"/>
            <a:ext cx="10769600" cy="381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500" b="1" dirty="0">
                <a:solidFill>
                  <a:srgbClr val="FFB703"/>
                </a:solidFill>
              </a:rPr>
              <a:t>PARTIE 1 · 9 min</a:t>
            </a:r>
          </a:p>
        </p:txBody>
      </p:sp>
      <p:sp>
        <p:nvSpPr>
          <p:cNvPr id="38" name="Texte"/>
          <p:cNvSpPr txBox="1"/>
          <p:nvPr/>
        </p:nvSpPr>
        <p:spPr>
          <a:xfrm>
            <a:off x="711200" y="2540000"/>
            <a:ext cx="9753600" cy="228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600" b="1" dirty="0">
                <a:solidFill>
                  <a:srgbClr val="FFFFFF"/>
                </a:solidFill>
              </a:rPr>
              <a:t>Explorer les sources et analyser la demande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F4"/>
          </a:solidFill>
          <a:ln>
            <a:noFill/>
          </a:ln>
        </p:spPr>
      </p:sp>
      <p:sp>
        <p:nvSpPr>
          <p:cNvPr id="40" name="Forme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41" name="Forme"/>
          <p:cNvSpPr/>
          <p:nvPr/>
        </p:nvSpPr>
        <p:spPr>
          <a:xfrm>
            <a:off x="0" y="127000"/>
            <a:ext cx="12192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42" name="Forme"/>
          <p:cNvSpPr/>
          <p:nvPr/>
        </p:nvSpPr>
        <p:spPr>
          <a:xfrm>
            <a:off x="10261600" y="330200"/>
            <a:ext cx="1219200" cy="50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43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10337800" y="406400"/>
            <a:ext cx="1066800" cy="355600"/>
          </a:xfrm>
          <a:prstGeom prst="rect">
            <a:avLst/>
          </a:prstGeom>
        </p:spPr>
      </p:pic>
      <p:sp>
        <p:nvSpPr>
          <p:cNvPr id="44" name="Texte"/>
          <p:cNvSpPr txBox="1"/>
          <p:nvPr/>
        </p:nvSpPr>
        <p:spPr>
          <a:xfrm>
            <a:off x="711200" y="43180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000" b="1" dirty="0">
                <a:solidFill>
                  <a:srgbClr val="1A1D47"/>
                </a:solidFill>
              </a:rPr>
              <a:t>PARTIE 1</a:t>
            </a:r>
          </a:p>
        </p:txBody>
      </p:sp>
      <p:sp>
        <p:nvSpPr>
          <p:cNvPr id="45" name="Texte"/>
          <p:cNvSpPr txBox="1"/>
          <p:nvPr/>
        </p:nvSpPr>
        <p:spPr>
          <a:xfrm>
            <a:off x="711200" y="711200"/>
            <a:ext cx="8229600" cy="101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000" b="1" dirty="0">
                <a:solidFill>
                  <a:srgbClr val="1D2433"/>
                </a:solidFill>
              </a:rPr>
              <a:t>Explorer les sources d'inspiration</a:t>
            </a:r>
          </a:p>
        </p:txBody>
      </p:sp>
      <p:sp>
        <p:nvSpPr>
          <p:cNvPr id="46" name="Texte"/>
          <p:cNvSpPr txBox="1"/>
          <p:nvPr/>
        </p:nvSpPr>
        <p:spPr>
          <a:xfrm>
            <a:off x="711200" y="1905000"/>
            <a:ext cx="8610600" cy="4064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Observer les réseaux sociaux de manière analytique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Repérer les hashtags populaires et tendances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Écouter les commentaires des utilisateurs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F4"/>
          </a:solidFill>
          <a:ln>
            <a:noFill/>
          </a:ln>
        </p:spPr>
      </p:sp>
      <p:sp>
        <p:nvSpPr>
          <p:cNvPr id="48" name="Forme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49" name="Forme"/>
          <p:cNvSpPr/>
          <p:nvPr/>
        </p:nvSpPr>
        <p:spPr>
          <a:xfrm>
            <a:off x="0" y="127000"/>
            <a:ext cx="12192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50" name="Forme"/>
          <p:cNvSpPr/>
          <p:nvPr/>
        </p:nvSpPr>
        <p:spPr>
          <a:xfrm>
            <a:off x="10261600" y="330200"/>
            <a:ext cx="1219200" cy="50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51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10337800" y="406400"/>
            <a:ext cx="1066800" cy="355600"/>
          </a:xfrm>
          <a:prstGeom prst="rect">
            <a:avLst/>
          </a:prstGeom>
        </p:spPr>
      </p:pic>
      <p:sp>
        <p:nvSpPr>
          <p:cNvPr id="52" name="Texte"/>
          <p:cNvSpPr txBox="1"/>
          <p:nvPr/>
        </p:nvSpPr>
        <p:spPr>
          <a:xfrm>
            <a:off x="711200" y="43180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000" b="1" dirty="0">
                <a:solidFill>
                  <a:srgbClr val="1A1D47"/>
                </a:solidFill>
              </a:rPr>
              <a:t>PARTIE 1</a:t>
            </a:r>
          </a:p>
        </p:txBody>
      </p:sp>
      <p:sp>
        <p:nvSpPr>
          <p:cNvPr id="53" name="Texte"/>
          <p:cNvSpPr txBox="1"/>
          <p:nvPr/>
        </p:nvSpPr>
        <p:spPr>
          <a:xfrm>
            <a:off x="711200" y="711200"/>
            <a:ext cx="8229600" cy="101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000" b="1" dirty="0">
                <a:solidFill>
                  <a:srgbClr val="1D2433"/>
                </a:solidFill>
              </a:rPr>
              <a:t>Analyser la demande des consommateurs</a:t>
            </a:r>
          </a:p>
        </p:txBody>
      </p:sp>
      <p:sp>
        <p:nvSpPr>
          <p:cNvPr id="54" name="Texte"/>
          <p:cNvSpPr txBox="1"/>
          <p:nvPr/>
        </p:nvSpPr>
        <p:spPr>
          <a:xfrm>
            <a:off x="711200" y="1905000"/>
            <a:ext cx="8610600" cy="4064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Suivre l'évolution des habitudes d'achat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Identifier les besoins non satisfaits du public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Utiliser les outils de recherche de tendances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F4"/>
          </a:solidFill>
          <a:ln>
            <a:noFill/>
          </a:ln>
        </p:spPr>
      </p:sp>
      <p:sp>
        <p:nvSpPr>
          <p:cNvPr id="56" name="Forme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57" name="Forme"/>
          <p:cNvSpPr/>
          <p:nvPr/>
        </p:nvSpPr>
        <p:spPr>
          <a:xfrm>
            <a:off x="0" y="127000"/>
            <a:ext cx="12192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58" name="Forme"/>
          <p:cNvSpPr/>
          <p:nvPr/>
        </p:nvSpPr>
        <p:spPr>
          <a:xfrm>
            <a:off x="10261600" y="330200"/>
            <a:ext cx="1219200" cy="50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59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10337800" y="406400"/>
            <a:ext cx="1066800" cy="355600"/>
          </a:xfrm>
          <a:prstGeom prst="rect">
            <a:avLst/>
          </a:prstGeom>
        </p:spPr>
      </p:pic>
      <p:sp>
        <p:nvSpPr>
          <p:cNvPr id="60" name="Texte"/>
          <p:cNvSpPr txBox="1"/>
          <p:nvPr/>
        </p:nvSpPr>
        <p:spPr>
          <a:xfrm>
            <a:off x="711200" y="43180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000" b="1" dirty="0">
                <a:solidFill>
                  <a:srgbClr val="1A1D47"/>
                </a:solidFill>
              </a:rPr>
              <a:t>PARTIE 1</a:t>
            </a:r>
          </a:p>
        </p:txBody>
      </p:sp>
      <p:sp>
        <p:nvSpPr>
          <p:cNvPr id="61" name="Texte"/>
          <p:cNvSpPr txBox="1"/>
          <p:nvPr/>
        </p:nvSpPr>
        <p:spPr>
          <a:xfrm>
            <a:off x="711200" y="711200"/>
            <a:ext cx="8229600" cy="101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000" b="1" dirty="0">
                <a:solidFill>
                  <a:srgbClr val="1D2433"/>
                </a:solidFill>
              </a:rPr>
              <a:t>Distinguer mode et marché durable</a:t>
            </a:r>
          </a:p>
        </p:txBody>
      </p:sp>
      <p:sp>
        <p:nvSpPr>
          <p:cNvPr id="62" name="Texte"/>
          <p:cNvSpPr txBox="1"/>
          <p:nvPr/>
        </p:nvSpPr>
        <p:spPr>
          <a:xfrm>
            <a:off x="711200" y="1905000"/>
            <a:ext cx="8610600" cy="4064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Éviter les buzz éphémères sans avenir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Rechercher la pérennité des ventes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Séparer le bruit médiatique des opportunités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193E"/>
          </a:solidFill>
          <a:ln>
            <a:noFill/>
          </a:ln>
        </p:spPr>
      </p:sp>
      <p:sp>
        <p:nvSpPr>
          <p:cNvPr id="64" name="Texte"/>
          <p:cNvSpPr txBox="1"/>
          <p:nvPr/>
        </p:nvSpPr>
        <p:spPr>
          <a:xfrm>
            <a:off x="711200" y="2032000"/>
            <a:ext cx="10769600" cy="381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500" b="1" dirty="0">
                <a:solidFill>
                  <a:srgbClr val="FFB703"/>
                </a:solidFill>
              </a:rPr>
              <a:t>PARTIE 2 · 9 min</a:t>
            </a:r>
          </a:p>
        </p:txBody>
      </p:sp>
      <p:sp>
        <p:nvSpPr>
          <p:cNvPr id="65" name="Texte"/>
          <p:cNvSpPr txBox="1"/>
          <p:nvPr/>
        </p:nvSpPr>
        <p:spPr>
          <a:xfrm>
            <a:off x="711200" y="2540000"/>
            <a:ext cx="9753600" cy="228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600" b="1" dirty="0">
                <a:solidFill>
                  <a:srgbClr val="FFFFFF"/>
                </a:solidFill>
              </a:rPr>
              <a:t>Étudier la concurrence et évaluer la faisabilité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F4"/>
          </a:solidFill>
          <a:ln>
            <a:noFill/>
          </a:ln>
        </p:spPr>
      </p:sp>
      <p:sp>
        <p:nvSpPr>
          <p:cNvPr id="67" name="Forme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68" name="Forme"/>
          <p:cNvSpPr/>
          <p:nvPr/>
        </p:nvSpPr>
        <p:spPr>
          <a:xfrm>
            <a:off x="0" y="127000"/>
            <a:ext cx="12192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69" name="Forme"/>
          <p:cNvSpPr/>
          <p:nvPr/>
        </p:nvSpPr>
        <p:spPr>
          <a:xfrm>
            <a:off x="10261600" y="330200"/>
            <a:ext cx="1219200" cy="50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70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10337800" y="406400"/>
            <a:ext cx="1066800" cy="355600"/>
          </a:xfrm>
          <a:prstGeom prst="rect">
            <a:avLst/>
          </a:prstGeom>
        </p:spPr>
      </p:pic>
      <p:sp>
        <p:nvSpPr>
          <p:cNvPr id="71" name="Texte"/>
          <p:cNvSpPr txBox="1"/>
          <p:nvPr/>
        </p:nvSpPr>
        <p:spPr>
          <a:xfrm>
            <a:off x="711200" y="43180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000" b="1" dirty="0">
                <a:solidFill>
                  <a:srgbClr val="1A1D47"/>
                </a:solidFill>
              </a:rPr>
              <a:t>PARTIE 2</a:t>
            </a:r>
          </a:p>
        </p:txBody>
      </p:sp>
      <p:sp>
        <p:nvSpPr>
          <p:cNvPr id="72" name="Texte"/>
          <p:cNvSpPr txBox="1"/>
          <p:nvPr/>
        </p:nvSpPr>
        <p:spPr>
          <a:xfrm>
            <a:off x="711200" y="711200"/>
            <a:ext cx="8229600" cy="101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000" b="1" dirty="0">
                <a:solidFill>
                  <a:srgbClr val="1D2433"/>
                </a:solidFill>
              </a:rPr>
              <a:t>Cartographier la concurrence</a:t>
            </a:r>
          </a:p>
        </p:txBody>
      </p:sp>
      <p:sp>
        <p:nvSpPr>
          <p:cNvPr id="73" name="Texte"/>
          <p:cNvSpPr txBox="1"/>
          <p:nvPr/>
        </p:nvSpPr>
        <p:spPr>
          <a:xfrm>
            <a:off x="711200" y="1905000"/>
            <a:ext cx="8610600" cy="4064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Analyser les boutiques déjà présentes sur le marché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Observer les prix et les standards de qualité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Comprendre le positionnement des autres vendeurs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F4"/>
          </a:solidFill>
          <a:ln>
            <a:noFill/>
          </a:ln>
        </p:spPr>
      </p:sp>
      <p:sp>
        <p:nvSpPr>
          <p:cNvPr id="75" name="Forme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76" name="Forme"/>
          <p:cNvSpPr/>
          <p:nvPr/>
        </p:nvSpPr>
        <p:spPr>
          <a:xfrm>
            <a:off x="0" y="127000"/>
            <a:ext cx="12192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77" name="Forme"/>
          <p:cNvSpPr/>
          <p:nvPr/>
        </p:nvSpPr>
        <p:spPr>
          <a:xfrm>
            <a:off x="10261600" y="330200"/>
            <a:ext cx="1219200" cy="50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78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10337800" y="406400"/>
            <a:ext cx="1066800" cy="355600"/>
          </a:xfrm>
          <a:prstGeom prst="rect">
            <a:avLst/>
          </a:prstGeom>
        </p:spPr>
      </p:pic>
      <p:sp>
        <p:nvSpPr>
          <p:cNvPr id="79" name="Texte"/>
          <p:cNvSpPr txBox="1"/>
          <p:nvPr/>
        </p:nvSpPr>
        <p:spPr>
          <a:xfrm>
            <a:off x="711200" y="43180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000" b="1" dirty="0">
                <a:solidFill>
                  <a:srgbClr val="1A1D47"/>
                </a:solidFill>
              </a:rPr>
              <a:t>PARTIE 2</a:t>
            </a:r>
          </a:p>
        </p:txBody>
      </p:sp>
      <p:sp>
        <p:nvSpPr>
          <p:cNvPr id="80" name="Texte"/>
          <p:cNvSpPr txBox="1"/>
          <p:nvPr/>
        </p:nvSpPr>
        <p:spPr>
          <a:xfrm>
            <a:off x="711200" y="711200"/>
            <a:ext cx="8229600" cy="101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000" b="1" dirty="0">
                <a:solidFill>
                  <a:srgbClr val="1D2433"/>
                </a:solidFill>
              </a:rPr>
              <a:t>Repérer les lacunes des concurrents</a:t>
            </a:r>
          </a:p>
        </p:txBody>
      </p:sp>
      <p:sp>
        <p:nvSpPr>
          <p:cNvPr id="81" name="Texte"/>
          <p:cNvSpPr txBox="1"/>
          <p:nvPr/>
        </p:nvSpPr>
        <p:spPr>
          <a:xfrm>
            <a:off x="711200" y="1905000"/>
            <a:ext cx="8610600" cy="4064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Lire attentivement les avis clients négatifs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Identifier les points de douleur non résolus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Améliorer ce qui existe déjà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F4"/>
          </a:solidFill>
          <a:ln>
            <a:noFill/>
          </a:ln>
        </p:spPr>
      </p:sp>
      <p:sp>
        <p:nvSpPr>
          <p:cNvPr id="83" name="Forme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84" name="Forme"/>
          <p:cNvSpPr/>
          <p:nvPr/>
        </p:nvSpPr>
        <p:spPr>
          <a:xfrm>
            <a:off x="0" y="127000"/>
            <a:ext cx="12192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85" name="Forme"/>
          <p:cNvSpPr/>
          <p:nvPr/>
        </p:nvSpPr>
        <p:spPr>
          <a:xfrm>
            <a:off x="10261600" y="330200"/>
            <a:ext cx="1219200" cy="50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86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10337800" y="406400"/>
            <a:ext cx="1066800" cy="355600"/>
          </a:xfrm>
          <a:prstGeom prst="rect">
            <a:avLst/>
          </a:prstGeom>
        </p:spPr>
      </p:pic>
      <p:sp>
        <p:nvSpPr>
          <p:cNvPr id="87" name="Texte"/>
          <p:cNvSpPr txBox="1"/>
          <p:nvPr/>
        </p:nvSpPr>
        <p:spPr>
          <a:xfrm>
            <a:off x="711200" y="43180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000" b="1" dirty="0">
                <a:solidFill>
                  <a:srgbClr val="1A1D47"/>
                </a:solidFill>
              </a:rPr>
              <a:t>PARTIE 2</a:t>
            </a:r>
          </a:p>
        </p:txBody>
      </p:sp>
      <p:sp>
        <p:nvSpPr>
          <p:cNvPr id="88" name="Texte"/>
          <p:cNvSpPr txBox="1"/>
          <p:nvPr/>
        </p:nvSpPr>
        <p:spPr>
          <a:xfrm>
            <a:off x="711200" y="711200"/>
            <a:ext cx="8229600" cy="101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000" b="1" dirty="0">
                <a:solidFill>
                  <a:srgbClr val="1D2433"/>
                </a:solidFill>
              </a:rPr>
              <a:t>Vérifier la faisabilité logistique</a:t>
            </a:r>
          </a:p>
        </p:txBody>
      </p:sp>
      <p:sp>
        <p:nvSpPr>
          <p:cNvPr id="89" name="Texte"/>
          <p:cNvSpPr txBox="1"/>
          <p:nvPr/>
        </p:nvSpPr>
        <p:spPr>
          <a:xfrm>
            <a:off x="711200" y="1905000"/>
            <a:ext cx="8610600" cy="4064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S'assurer de la disponibilité des fournisseurs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Analyser la stabilité des délais de livraison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Consulter les sources officielles pour les normes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0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193E"/>
          </a:solidFill>
          <a:ln>
            <a:noFill/>
          </a:ln>
        </p:spPr>
      </p:sp>
      <p:sp>
        <p:nvSpPr>
          <p:cNvPr id="91" name="Texte"/>
          <p:cNvSpPr txBox="1"/>
          <p:nvPr/>
        </p:nvSpPr>
        <p:spPr>
          <a:xfrm>
            <a:off x="711200" y="2032000"/>
            <a:ext cx="10769600" cy="381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500" b="1" dirty="0">
                <a:solidFill>
                  <a:srgbClr val="FFB703"/>
                </a:solidFill>
              </a:rPr>
              <a:t>PARTIE 3 · 9 min</a:t>
            </a:r>
          </a:p>
        </p:txBody>
      </p:sp>
      <p:sp>
        <p:nvSpPr>
          <p:cNvPr id="92" name="Texte"/>
          <p:cNvSpPr txBox="1"/>
          <p:nvPr/>
        </p:nvSpPr>
        <p:spPr>
          <a:xfrm>
            <a:off x="711200" y="2540000"/>
            <a:ext cx="9753600" cy="228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600" b="1" dirty="0">
                <a:solidFill>
                  <a:srgbClr val="FFFFFF"/>
                </a:solidFill>
              </a:rPr>
              <a:t>Valider son choix et passer à l’étape supérieure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3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F4"/>
          </a:solidFill>
          <a:ln>
            <a:noFill/>
          </a:ln>
        </p:spPr>
      </p:sp>
      <p:sp>
        <p:nvSpPr>
          <p:cNvPr id="94" name="Forme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95" name="Forme"/>
          <p:cNvSpPr/>
          <p:nvPr/>
        </p:nvSpPr>
        <p:spPr>
          <a:xfrm>
            <a:off x="0" y="127000"/>
            <a:ext cx="12192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96" name="Forme"/>
          <p:cNvSpPr/>
          <p:nvPr/>
        </p:nvSpPr>
        <p:spPr>
          <a:xfrm>
            <a:off x="10261600" y="330200"/>
            <a:ext cx="1219200" cy="50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97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10337800" y="406400"/>
            <a:ext cx="1066800" cy="355600"/>
          </a:xfrm>
          <a:prstGeom prst="rect">
            <a:avLst/>
          </a:prstGeom>
        </p:spPr>
      </p:pic>
      <p:sp>
        <p:nvSpPr>
          <p:cNvPr id="98" name="Texte"/>
          <p:cNvSpPr txBox="1"/>
          <p:nvPr/>
        </p:nvSpPr>
        <p:spPr>
          <a:xfrm>
            <a:off x="711200" y="43180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000" b="1" dirty="0">
                <a:solidFill>
                  <a:srgbClr val="1A1D47"/>
                </a:solidFill>
              </a:rPr>
              <a:t>PARTIE 3</a:t>
            </a:r>
          </a:p>
        </p:txBody>
      </p:sp>
      <p:sp>
        <p:nvSpPr>
          <p:cNvPr id="99" name="Texte"/>
          <p:cNvSpPr txBox="1"/>
          <p:nvPr/>
        </p:nvSpPr>
        <p:spPr>
          <a:xfrm>
            <a:off x="711200" y="711200"/>
            <a:ext cx="8229600" cy="101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000" b="1" dirty="0">
                <a:solidFill>
                  <a:srgbClr val="1D2433"/>
                </a:solidFill>
              </a:rPr>
              <a:t>Appliquer une grille de décision</a:t>
            </a:r>
          </a:p>
        </p:txBody>
      </p:sp>
      <p:sp>
        <p:nvSpPr>
          <p:cNvPr id="100" name="Texte"/>
          <p:cNvSpPr txBox="1"/>
          <p:nvPr/>
        </p:nvSpPr>
        <p:spPr>
          <a:xfrm>
            <a:off x="711200" y="1905000"/>
            <a:ext cx="8610600" cy="4064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Noter chaque idée de manière objective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Éviter les choix basés uniquement sur l'émotion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Utiliser un tableau de notation simple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1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F4"/>
          </a:solidFill>
          <a:ln>
            <a:noFill/>
          </a:ln>
        </p:spPr>
      </p:sp>
      <p:sp>
        <p:nvSpPr>
          <p:cNvPr id="102" name="Forme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103" name="Forme"/>
          <p:cNvSpPr/>
          <p:nvPr/>
        </p:nvSpPr>
        <p:spPr>
          <a:xfrm>
            <a:off x="0" y="127000"/>
            <a:ext cx="12192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104" name="Forme"/>
          <p:cNvSpPr/>
          <p:nvPr/>
        </p:nvSpPr>
        <p:spPr>
          <a:xfrm>
            <a:off x="10261600" y="330200"/>
            <a:ext cx="1219200" cy="50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105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10337800" y="406400"/>
            <a:ext cx="1066800" cy="355600"/>
          </a:xfrm>
          <a:prstGeom prst="rect">
            <a:avLst/>
          </a:prstGeom>
        </p:spPr>
      </p:pic>
      <p:sp>
        <p:nvSpPr>
          <p:cNvPr id="106" name="Texte"/>
          <p:cNvSpPr txBox="1"/>
          <p:nvPr/>
        </p:nvSpPr>
        <p:spPr>
          <a:xfrm>
            <a:off x="711200" y="43180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000" b="1" dirty="0">
                <a:solidFill>
                  <a:srgbClr val="1A1D47"/>
                </a:solidFill>
              </a:rPr>
              <a:t>PARTIE 3</a:t>
            </a:r>
          </a:p>
        </p:txBody>
      </p:sp>
      <p:sp>
        <p:nvSpPr>
          <p:cNvPr id="107" name="Texte"/>
          <p:cNvSpPr txBox="1"/>
          <p:nvPr/>
        </p:nvSpPr>
        <p:spPr>
          <a:xfrm>
            <a:off x="711200" y="711200"/>
            <a:ext cx="8229600" cy="101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000" b="1" dirty="0">
                <a:solidFill>
                  <a:srgbClr val="1D2433"/>
                </a:solidFill>
              </a:rPr>
              <a:t>Calculer la marge potentielle</a:t>
            </a:r>
          </a:p>
        </p:txBody>
      </p:sp>
      <p:sp>
        <p:nvSpPr>
          <p:cNvPr id="108" name="Texte"/>
          <p:cNvSpPr txBox="1"/>
          <p:nvPr/>
        </p:nvSpPr>
        <p:spPr>
          <a:xfrm>
            <a:off x="711200" y="1905000"/>
            <a:ext cx="8610600" cy="4064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Inclure le produit, le transport et la publicité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Garantir une marge nette suffisante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Éviter les pièges financiers chronophages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9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F4"/>
          </a:solidFill>
          <a:ln>
            <a:noFill/>
          </a:ln>
        </p:spPr>
      </p:sp>
      <p:sp>
        <p:nvSpPr>
          <p:cNvPr id="110" name="Forme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111" name="Forme"/>
          <p:cNvSpPr/>
          <p:nvPr/>
        </p:nvSpPr>
        <p:spPr>
          <a:xfrm>
            <a:off x="0" y="127000"/>
            <a:ext cx="12192000" cy="38100"/>
          </a:xfrm>
          <a:prstGeom prst="rect">
            <a:avLst/>
          </a:prstGeom>
          <a:solidFill>
            <a:srgbClr val="FFB703"/>
          </a:solidFill>
          <a:ln>
            <a:noFill/>
          </a:ln>
        </p:spPr>
      </p:sp>
      <p:sp>
        <p:nvSpPr>
          <p:cNvPr id="112" name="Forme"/>
          <p:cNvSpPr/>
          <p:nvPr/>
        </p:nvSpPr>
        <p:spPr>
          <a:xfrm>
            <a:off x="10261600" y="330200"/>
            <a:ext cx="1219200" cy="508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113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10337800" y="406400"/>
            <a:ext cx="1066800" cy="355600"/>
          </a:xfrm>
          <a:prstGeom prst="rect">
            <a:avLst/>
          </a:prstGeom>
        </p:spPr>
      </p:pic>
      <p:sp>
        <p:nvSpPr>
          <p:cNvPr id="114" name="Texte"/>
          <p:cNvSpPr txBox="1"/>
          <p:nvPr/>
        </p:nvSpPr>
        <p:spPr>
          <a:xfrm>
            <a:off x="711200" y="43180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1000" b="1" dirty="0">
                <a:solidFill>
                  <a:srgbClr val="1A1D47"/>
                </a:solidFill>
              </a:rPr>
              <a:t>PARTIE 3</a:t>
            </a:r>
          </a:p>
        </p:txBody>
      </p:sp>
      <p:sp>
        <p:nvSpPr>
          <p:cNvPr id="115" name="Texte"/>
          <p:cNvSpPr txBox="1"/>
          <p:nvPr/>
        </p:nvSpPr>
        <p:spPr>
          <a:xfrm>
            <a:off x="711200" y="711200"/>
            <a:ext cx="8229600" cy="1016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buNone/>
            </a:pPr>
            <a:r>
              <a:rPr lang="fr-FR" sz="3000" b="1" dirty="0">
                <a:solidFill>
                  <a:srgbClr val="1D2433"/>
                </a:solidFill>
              </a:rPr>
              <a:t>Valider la simplicité logistique</a:t>
            </a:r>
          </a:p>
        </p:txBody>
      </p:sp>
      <p:sp>
        <p:nvSpPr>
          <p:cNvPr id="116" name="Texte"/>
          <p:cNvSpPr txBox="1"/>
          <p:nvPr/>
        </p:nvSpPr>
        <p:spPr>
          <a:xfrm>
            <a:off x="711200" y="1905000"/>
            <a:ext cx="8610600" cy="4064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Privilégier les articles compacts et légers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Limiter les risques de casse et de retours</a:t>
            </a:r>
          </a:p>
          <a:p>
            <a:pPr algn="l" marL="342900" indent="-342900">
              <a:buClr>
                <a:srgbClr val="FFB703"/>
              </a:buClr>
              <a:buFont typeface="Arial"/>
              <a:buChar char="■"/>
            </a:pPr>
            <a:r>
              <a:rPr lang="fr-FR" sz="2200" b="0" dirty="0">
                <a:solidFill>
                  <a:srgbClr val="1D2433"/>
                </a:solidFill>
              </a:rPr>
              <a:t>Préparer un plan d'action prudent pour la suite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7" name="Form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F4B"/>
          </a:solidFill>
          <a:ln>
            <a:noFill/>
          </a:ln>
        </p:spPr>
      </p:sp>
      <p:sp>
        <p:nvSpPr>
          <p:cNvPr id="118" name="Forme"/>
          <p:cNvSpPr/>
          <p:nvPr/>
        </p:nvSpPr>
        <p:spPr>
          <a:xfrm>
            <a:off x="5638800" y="1574800"/>
            <a:ext cx="2057400" cy="787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119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5715000" y="1651000"/>
            <a:ext cx="1905000" cy="635000"/>
          </a:xfrm>
          <a:prstGeom prst="rect">
            <a:avLst/>
          </a:prstGeom>
        </p:spPr>
      </p:pic>
      <p:sp>
        <p:nvSpPr>
          <p:cNvPr id="120" name="Texte"/>
          <p:cNvSpPr txBox="1"/>
          <p:nvPr/>
        </p:nvSpPr>
        <p:spPr>
          <a:xfrm>
            <a:off x="711200" y="2921000"/>
            <a:ext cx="10769600" cy="762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buNone/>
            </a:pPr>
            <a:r>
              <a:rPr lang="fr-FR" sz="3400" b="1" dirty="0">
                <a:solidFill>
                  <a:srgbClr val="FFFFFF"/>
                </a:solidFill>
              </a:rPr>
              <a:t>Merci d’avoir suivi ce module !</a:t>
            </a:r>
          </a:p>
        </p:txBody>
      </p:sp>
      <p:sp>
        <p:nvSpPr>
          <p:cNvPr id="121" name="Texte"/>
          <p:cNvSpPr txBox="1"/>
          <p:nvPr/>
        </p:nvSpPr>
        <p:spPr>
          <a:xfrm>
            <a:off x="711200" y="3810000"/>
            <a:ext cx="10769600" cy="381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buNone/>
            </a:pPr>
            <a:r>
              <a:rPr lang="fr-FR" sz="1600" b="0" dirty="0">
                <a:solidFill>
                  <a:srgbClr val="FFFFFF"/>
                </a:solidFill>
              </a:rPr>
              <a:t>Atelier Nova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HNAH">
  <a:themeElements>
    <a:clrScheme name="NAHNAH">
      <a:dk1>
        <a:srgbClr val="1D2433"/>
      </a:dk1>
      <a:lt1>
        <a:srgbClr val="FFFFFF"/>
      </a:lt1>
      <a:dk2>
        <a:srgbClr val="12352E"/>
      </a:dk2>
      <a:lt2>
        <a:srgbClr val="F2F4F7"/>
      </a:lt2>
      <a:accent1>
        <a:srgbClr val="2FA37F"/>
      </a:accent1>
      <a:accent2>
        <a:srgbClr val="E0B94F"/>
      </a:accent2>
      <a:accent3>
        <a:srgbClr val="3B82F6"/>
      </a:accent3>
      <a:accent4>
        <a:srgbClr val="8B5CF6"/>
      </a:accent4>
      <a:accent5>
        <a:srgbClr val="EF4444"/>
      </a:accent5>
      <a:accent6>
        <a:srgbClr val="F59E0B"/>
      </a:accent6>
      <a:hlink>
        <a:srgbClr val="2563EB"/>
      </a:hlink>
      <a:folHlink>
        <a:srgbClr val="7C3AED"/>
      </a:folHlink>
    </a:clrScheme>
    <a:fontScheme name="NAHNA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NAHNAH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NAHNAH AI</Application>
  <Slides>18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Trouver un produit gagnant en e-commerce</dc:title>
  <dc:creator>Atelier Nova</dc:creator>
  <dc:language>fr</dc:language>
</cp:coreProperties>
</file>